
<file path=[Content_Types].xml><?xml version="1.0" encoding="utf-8"?>
<Types xmlns="http://schemas.openxmlformats.org/package/2006/content-types">
  <Default ContentType="image/jpeg" Extension="jpg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10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12.xml"/>
  <Override ContentType="application/vnd.openxmlformats-officedocument.presentationml.slide+xml" PartName="/ppt/slides/slide4.xml"/>
  <Override ContentType="application/vnd.openxmlformats-officedocument.presentationml.slide+xml" PartName="/ppt/slides/slide11.xml"/>
  <Override ContentType="application/vnd.openxmlformats-officedocument.presentationml.slide+xml" PartName="/ppt/slides/slide1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6.xml"/>
  <Override ContentType="application/vnd.openxmlformats-officedocument.presentationml.slide+xml" PartName="/ppt/slides/slide9.xml"/>
  <Override ContentType="application/vnd.openxmlformats-officedocument.presentationml.slide+xml" PartName="/ppt/slides/slide5.xml"/>
  <Override ContentType="application/vnd.openxmlformats-officedocument.presentationml.slide+xml" PartName="/ppt/slides/slide8.xml"/>
  <Override ContentType="application/vnd.openxmlformats-officedocument.presentationml.slide+xml" PartName="/ppt/slides/slide7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strictFirstAndLastChars="0" saveSubsetFonts="1">
  <p:sldMasterIdLst>
    <p:sldMasterId id="2147483659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</p:sldIdLst>
  <p:sldSz cy="5143500" cx="9144000"/>
  <p:notesSz cx="6858000" cy="9144000"/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" Type="http://schemas.openxmlformats.org/officeDocument/2006/relationships/theme" Target="theme/theme1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5" Type="http://schemas.openxmlformats.org/officeDocument/2006/relationships/slide" Target="slides/slide10.xml"/><Relationship Id="rId14" Type="http://schemas.openxmlformats.org/officeDocument/2006/relationships/slide" Target="slides/slide9.xml"/><Relationship Id="rId17" Type="http://schemas.openxmlformats.org/officeDocument/2006/relationships/slide" Target="slides/slide12.xml"/><Relationship Id="rId16" Type="http://schemas.openxmlformats.org/officeDocument/2006/relationships/slide" Target="slides/slide11.xml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indent="-298450" lvl="1" marL="9144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indent="-298450" lvl="2" marL="13716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indent="-298450" lvl="3" marL="18288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indent="-298450" lvl="4" marL="22860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indent="-298450" lvl="5" marL="27432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indent="-298450" lvl="6" marL="32004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indent="-298450" lvl="7" marL="36576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indent="-298450" lvl="8" marL="41148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0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:notes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p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63" name="Shape 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Google Shape;64;gb45004a674_0_7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5" name="Google Shape;65;gb45004a674_0_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71" name="Shape 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Google Shape;72;gb45004a674_0_1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3" name="Google Shape;73;gb45004a674_0_1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86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b45004a674_0_3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b45004a674_0_3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5" name="Shape 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" name="Google Shape;96;gb45004a674_0_5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7" name="Google Shape;97;gb45004a674_0_5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03" name="Shape 1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Google Shape;104;gb45004a674_0_6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5" name="Google Shape;105;gb45004a674_0_6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Google Shape;112;gb45004a674_0_68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3" name="Google Shape;113;gb45004a674_0_6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9" name="Shape 1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" name="Google Shape;120;gb45004a674_0_77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21" name="Google Shape;121;gb45004a674_0_7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8" name="Shape 1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9" name="Google Shape;129;gb45004a674_0_85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0" name="Google Shape;130;gb45004a674_0_8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37" name="Shape 1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" name="Google Shape;138;gb45004a674_0_9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9" name="Google Shape;139;gb45004a674_0_9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5" name="Shape 1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6" name="Google Shape;146;gb45004a674_0_10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7" name="Google Shape;147;gb45004a674_0_10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4" name="Shape 1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5" name="Google Shape;155;gb45004a674_0_11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6" name="Google Shape;156;gb45004a674_0_11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/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/>
        </p:txBody>
      </p:sp>
      <p:sp>
        <p:nvSpPr>
          <p:cNvPr id="11" name="Google Shape;11;p2"/>
          <p:cNvSpPr txBox="1"/>
          <p:nvPr>
            <p:ph idx="1" type="subTitle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/>
        </p:txBody>
      </p:sp>
      <p:sp>
        <p:nvSpPr>
          <p:cNvPr id="12" name="Google Shape;12;p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13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/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/>
        </p:txBody>
      </p:sp>
      <p:sp>
        <p:nvSpPr>
          <p:cNvPr id="15" name="Google Shape;15;p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body" type="tx">
  <p:cSld name="TITLE_AND_BODY">
    <p:spTree>
      <p:nvGrpSpPr>
        <p:cNvPr id="16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8" name="Google Shape;18;p4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19" name="Google Shape;19;p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two columns" type="twoColTx">
  <p:cSld name="TITLE_AND_TWO_COLUMNS">
    <p:spTree>
      <p:nvGrpSpPr>
        <p:cNvPr id="20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22" name="Google Shape;22;p5"/>
          <p:cNvSpPr txBox="1"/>
          <p:nvPr>
            <p:ph idx="1" type="body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23" name="Google Shape;23;p5"/>
          <p:cNvSpPr txBox="1"/>
          <p:nvPr>
            <p:ph idx="2" type="body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24" name="Google Shape;24;p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25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27" name="Google Shape;27;p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One column text">
  <p:cSld name="ONE_COLUMN_TEXT">
    <p:spTree>
      <p:nvGrpSpPr>
        <p:cNvPr id="28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/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30" name="Google Shape;30;p7"/>
          <p:cNvSpPr txBox="1"/>
          <p:nvPr>
            <p:ph idx="1" type="body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04800" lvl="0" marL="4572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indent="-304800" lvl="1" marL="9144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31" name="Google Shape;31;p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Main point">
  <p:cSld name="MAIN_POINT">
    <p:spTree>
      <p:nvGrpSpPr>
        <p:cNvPr id="32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/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/>
        </p:txBody>
      </p:sp>
      <p:sp>
        <p:nvSpPr>
          <p:cNvPr id="34" name="Google Shape;34;p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title and description">
  <p:cSld name="SECTION_TITLE_AND_DESCRIPTION">
    <p:spTree>
      <p:nvGrpSpPr>
        <p:cNvPr id="35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7" name="Google Shape;37;p9"/>
          <p:cNvSpPr txBox="1"/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/>
        </p:txBody>
      </p:sp>
      <p:sp>
        <p:nvSpPr>
          <p:cNvPr id="38" name="Google Shape;38;p9"/>
          <p:cNvSpPr txBox="1"/>
          <p:nvPr>
            <p:ph idx="1" type="subTitle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/>
        </p:txBody>
      </p:sp>
      <p:sp>
        <p:nvSpPr>
          <p:cNvPr id="39" name="Google Shape;39;p9"/>
          <p:cNvSpPr txBox="1"/>
          <p:nvPr>
            <p:ph idx="2" type="body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342900" lvl="0" marL="4572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40" name="Google Shape;40;p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aption">
  <p:cSld name="CAPTION_ONLY">
    <p:spTree>
      <p:nvGrpSpPr>
        <p:cNvPr id="4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/>
          <p:nvPr>
            <p:ph idx="1" type="body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228600" lvl="0" marL="457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/>
        </p:txBody>
      </p:sp>
      <p:sp>
        <p:nvSpPr>
          <p:cNvPr id="43" name="Google Shape;43;p1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ig number">
  <p:cSld name="BIG_NUMBER">
    <p:spTree>
      <p:nvGrpSpPr>
        <p:cNvPr id="44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/>
          <p:nvPr>
            <p:ph hasCustomPrompt="1" type="title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/>
          <p:nvPr>
            <p:ph idx="1" type="body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47" name="Google Shape;47;p1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48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2" Type="http://schemas.openxmlformats.org/officeDocument/2006/relationships/theme" Target="../theme/theme1.xml"/><Relationship Id="rId9" Type="http://schemas.openxmlformats.org/officeDocument/2006/relationships/slideLayout" Target="../slideLayouts/slideLayout9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 name="simple-light-2">
    <p:bg>
      <p:bgPr>
        <a:solidFill>
          <a:schemeClr val="lt1"/>
        </a:soli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/>
        </p:txBody>
      </p:sp>
      <p:sp>
        <p:nvSpPr>
          <p:cNvPr id="7" name="Google Shape;7;p1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indent="-317500" lvl="1" marL="9144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indent="-317500" lvl="2" marL="13716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indent="-317500" lvl="3" marL="18288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indent="-317500" lvl="4" marL="22860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indent="-317500" lvl="5" marL="27432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indent="-317500" lvl="6" marL="32004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indent="-317500" lvl="7" marL="36576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indent="-317500" lvl="8" marL="41148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/>
        </p:txBody>
      </p:sp>
      <p:sp>
        <p:nvSpPr>
          <p:cNvPr id="8" name="Google Shape;8;p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2.jpg"/><Relationship Id="rId4" Type="http://schemas.openxmlformats.org/officeDocument/2006/relationships/image" Target="../media/image10.png"/><Relationship Id="rId5" Type="http://schemas.openxmlformats.org/officeDocument/2006/relationships/image" Target="../media/image1.png"/><Relationship Id="rId6" Type="http://schemas.openxmlformats.org/officeDocument/2006/relationships/image" Target="../media/image9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6.jpg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3.jp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17.jpg"/><Relationship Id="rId4" Type="http://schemas.openxmlformats.org/officeDocument/2006/relationships/image" Target="../media/image5.jp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4.jpg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15.jp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7.jpg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4.jpg"/><Relationship Id="rId4" Type="http://schemas.openxmlformats.org/officeDocument/2006/relationships/image" Target="../media/image18.jpg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8.jpg"/><Relationship Id="rId4" Type="http://schemas.openxmlformats.org/officeDocument/2006/relationships/image" Target="../media/image13.jpg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1.jpg"/></Relationships>
</file>

<file path=ppt/slides/_rels/slide1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19.jpg"/><Relationship Id="rId4" Type="http://schemas.openxmlformats.org/officeDocument/2006/relationships/image" Target="../media/image12.jpg"/></Relationships>
</file>

<file path=ppt/slides/_rels/slide1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20.jpg"/><Relationship Id="rId4" Type="http://schemas.openxmlformats.org/officeDocument/2006/relationships/image" Target="../media/image16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53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Google Shape;54;p13"/>
          <p:cNvSpPr txBox="1"/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55" name="Google Shape;55;p13"/>
          <p:cNvSpPr txBox="1"/>
          <p:nvPr>
            <p:ph idx="1" type="subTitle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pic>
        <p:nvPicPr>
          <p:cNvPr id="56" name="Google Shape;56;p1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-7925" y="0"/>
            <a:ext cx="9035049" cy="5143500"/>
          </a:xfrm>
          <a:prstGeom prst="rect">
            <a:avLst/>
          </a:prstGeom>
          <a:noFill/>
          <a:ln>
            <a:noFill/>
          </a:ln>
        </p:spPr>
      </p:pic>
      <p:pic>
        <p:nvPicPr>
          <p:cNvPr id="57" name="Google Shape;57;p13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311700" y="1857375"/>
            <a:ext cx="8444000" cy="5349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8" name="Google Shape;58;p13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1306400" y="2583675"/>
            <a:ext cx="6406400" cy="5349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9" name="Google Shape;59;p13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2703150" y="3286125"/>
            <a:ext cx="3706025" cy="534950"/>
          </a:xfrm>
          <a:prstGeom prst="rect">
            <a:avLst/>
          </a:prstGeom>
          <a:noFill/>
          <a:ln>
            <a:noFill/>
          </a:ln>
        </p:spPr>
      </p:pic>
      <p:sp>
        <p:nvSpPr>
          <p:cNvPr id="60" name="Google Shape;60;p13"/>
          <p:cNvSpPr txBox="1"/>
          <p:nvPr/>
        </p:nvSpPr>
        <p:spPr>
          <a:xfrm>
            <a:off x="311700" y="1669775"/>
            <a:ext cx="8166000" cy="631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" sz="2900">
                <a:solidFill>
                  <a:srgbClr val="FFFFFF"/>
                </a:solidFill>
                <a:latin typeface="Times New Roman"/>
                <a:ea typeface="Times New Roman"/>
                <a:cs typeface="Times New Roman"/>
                <a:sym typeface="Times New Roman"/>
              </a:rPr>
              <a:t>        Дидактична гра на уроках англійської мови</a:t>
            </a:r>
            <a:endParaRPr sz="2900">
              <a:solidFill>
                <a:srgbClr val="FFFFFF"/>
              </a:solidFill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sp>
        <p:nvSpPr>
          <p:cNvPr id="61" name="Google Shape;61;p13"/>
          <p:cNvSpPr txBox="1"/>
          <p:nvPr/>
        </p:nvSpPr>
        <p:spPr>
          <a:xfrm>
            <a:off x="1306400" y="2651050"/>
            <a:ext cx="7344900" cy="507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" sz="2100">
                <a:solidFill>
                  <a:srgbClr val="FFFFFF"/>
                </a:solidFill>
              </a:rPr>
              <a:t>Виконала презентацію: вчитель англійської мови</a:t>
            </a:r>
            <a:endParaRPr sz="2100">
              <a:solidFill>
                <a:srgbClr val="FFFFFF"/>
              </a:solidFill>
            </a:endParaRPr>
          </a:p>
        </p:txBody>
      </p:sp>
      <p:sp>
        <p:nvSpPr>
          <p:cNvPr id="62" name="Google Shape;62;p13"/>
          <p:cNvSpPr txBox="1"/>
          <p:nvPr/>
        </p:nvSpPr>
        <p:spPr>
          <a:xfrm>
            <a:off x="2514950" y="3309975"/>
            <a:ext cx="4381200" cy="44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" sz="1700">
                <a:solidFill>
                  <a:srgbClr val="FFFFFF"/>
                </a:solidFill>
              </a:rPr>
              <a:t>     Носатова Вікторія Костянтинівна</a:t>
            </a:r>
            <a:endParaRPr sz="1700">
              <a:solidFill>
                <a:srgbClr val="FFFFFF"/>
              </a:solidFill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66" name="Shape 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Google Shape;67;p14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8" name="Google Shape;68;p14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t/>
            </a:r>
            <a:endParaRPr/>
          </a:p>
        </p:txBody>
      </p:sp>
      <p:pic>
        <p:nvPicPr>
          <p:cNvPr id="69" name="Google Shape;69;p1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0" cy="5305900"/>
          </a:xfrm>
          <a:prstGeom prst="rect">
            <a:avLst/>
          </a:prstGeom>
          <a:noFill/>
          <a:ln>
            <a:noFill/>
          </a:ln>
        </p:spPr>
      </p:pic>
      <p:sp>
        <p:nvSpPr>
          <p:cNvPr id="70" name="Google Shape;70;p14"/>
          <p:cNvSpPr txBox="1"/>
          <p:nvPr/>
        </p:nvSpPr>
        <p:spPr>
          <a:xfrm>
            <a:off x="2796275" y="296025"/>
            <a:ext cx="6238800" cy="1985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-317500" lvl="0" marL="499110" rtl="0" algn="ctr">
              <a:lnSpc>
                <a:spcPct val="107916"/>
              </a:lnSpc>
              <a:spcBef>
                <a:spcPts val="0"/>
              </a:spcBef>
              <a:spcAft>
                <a:spcPts val="800"/>
              </a:spcAft>
              <a:buClr>
                <a:schemeClr val="dk1"/>
              </a:buClr>
              <a:buSzPts val="1400"/>
              <a:buFont typeface="Calibri"/>
              <a:buAutoNum type="arabicPeriod"/>
            </a:pPr>
            <a:r>
              <a:rPr lang="ru" sz="22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Дидактична гра - метод навчання, що дає змогу формувати в учнів уміння й навички або систему уявлень і понять шляхом вправляння в процесі ігрової діяльності.</a:t>
            </a:r>
            <a:r>
              <a:rPr lang="ru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 </a:t>
            </a:r>
            <a:endParaRPr>
              <a:highlight>
                <a:srgbClr val="FFFFFF"/>
              </a:highlight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74" name="Shape 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Google Shape;75;p15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6" name="Google Shape;76;p15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t/>
            </a:r>
            <a:endParaRPr/>
          </a:p>
        </p:txBody>
      </p:sp>
      <p:pic>
        <p:nvPicPr>
          <p:cNvPr id="77" name="Google Shape;77;p1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-77100" y="0"/>
            <a:ext cx="92211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78" name="Google Shape;78;p15"/>
          <p:cNvSpPr txBox="1"/>
          <p:nvPr/>
        </p:nvSpPr>
        <p:spPr>
          <a:xfrm>
            <a:off x="1285000" y="354075"/>
            <a:ext cx="70617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9" name="Google Shape;79;p15"/>
          <p:cNvSpPr txBox="1"/>
          <p:nvPr/>
        </p:nvSpPr>
        <p:spPr>
          <a:xfrm>
            <a:off x="822000" y="354075"/>
            <a:ext cx="7345800" cy="1080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99110" rtl="0" algn="ctr">
              <a:lnSpc>
                <a:spcPct val="107916"/>
              </a:lnSpc>
              <a:spcBef>
                <a:spcPts val="0"/>
              </a:spcBef>
              <a:spcAft>
                <a:spcPts val="800"/>
              </a:spcAft>
              <a:buNone/>
            </a:pPr>
            <a:r>
              <a:rPr lang="ru" sz="28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Форми дидактичної ігрової діяльності:</a:t>
            </a:r>
            <a:endParaRPr sz="2800">
              <a:highlight>
                <a:srgbClr val="FFFFFF"/>
              </a:highlight>
            </a:endParaRPr>
          </a:p>
        </p:txBody>
      </p:sp>
      <p:sp>
        <p:nvSpPr>
          <p:cNvPr id="80" name="Google Shape;80;p15"/>
          <p:cNvSpPr txBox="1"/>
          <p:nvPr/>
        </p:nvSpPr>
        <p:spPr>
          <a:xfrm>
            <a:off x="459950" y="1515125"/>
            <a:ext cx="7345800" cy="856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07916"/>
              </a:lnSpc>
              <a:spcBef>
                <a:spcPts val="0"/>
              </a:spcBef>
              <a:spcAft>
                <a:spcPts val="80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" sz="21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маніпуляції іграшками, картинками, предметами (добір, складання, розкладання);</a:t>
            </a:r>
            <a:endParaRPr sz="2100">
              <a:highlight>
                <a:srgbClr val="FFFFFF"/>
              </a:highlight>
            </a:endParaRPr>
          </a:p>
        </p:txBody>
      </p:sp>
      <p:sp>
        <p:nvSpPr>
          <p:cNvPr id="81" name="Google Shape;81;p15"/>
          <p:cNvSpPr txBox="1"/>
          <p:nvPr/>
        </p:nvSpPr>
        <p:spPr>
          <a:xfrm>
            <a:off x="155150" y="2452075"/>
            <a:ext cx="7345800" cy="1134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" sz="19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пошук предмета та його місцезнаходження (вправо, вліво,.) - так звані автодидактичні ігри;</a:t>
            </a:r>
            <a:endParaRPr sz="1900">
              <a:solidFill>
                <a:schemeClr val="dk1"/>
              </a:solidFill>
              <a:highlight>
                <a:srgbClr val="FFFFFF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2" name="Google Shape;82;p15"/>
          <p:cNvSpPr txBox="1"/>
          <p:nvPr/>
        </p:nvSpPr>
        <p:spPr>
          <a:xfrm>
            <a:off x="459950" y="3440175"/>
            <a:ext cx="7345800" cy="818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" sz="19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загадування і відгадування (зокрема ребусів);</a:t>
            </a:r>
            <a:endParaRPr sz="1900">
              <a:solidFill>
                <a:schemeClr val="dk1"/>
              </a:solidFill>
              <a:highlight>
                <a:srgbClr val="FFFFFF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3" name="Google Shape;83;p15"/>
          <p:cNvSpPr txBox="1"/>
          <p:nvPr/>
        </p:nvSpPr>
        <p:spPr>
          <a:xfrm>
            <a:off x="155150" y="4009500"/>
            <a:ext cx="7345800" cy="1134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" sz="19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виконання ролей (рольові дидактичні ігри, театралізована гра);</a:t>
            </a:r>
            <a:endParaRPr sz="1900">
              <a:solidFill>
                <a:schemeClr val="dk1"/>
              </a:solidFill>
              <a:highlight>
                <a:srgbClr val="FFFFFF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4" name="Google Shape;84;p15"/>
          <p:cNvSpPr txBox="1"/>
          <p:nvPr/>
        </p:nvSpPr>
        <p:spPr>
          <a:xfrm>
            <a:off x="4174700" y="4964175"/>
            <a:ext cx="7345800" cy="857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5" name="Google Shape;85;p15"/>
          <p:cNvSpPr txBox="1"/>
          <p:nvPr/>
        </p:nvSpPr>
        <p:spPr>
          <a:xfrm>
            <a:off x="1486500" y="4703625"/>
            <a:ext cx="7345800" cy="85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ru" sz="21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змагання.</a:t>
            </a:r>
            <a:endParaRPr sz="2100">
              <a:solidFill>
                <a:schemeClr val="dk1"/>
              </a:solidFill>
              <a:highlight>
                <a:srgbClr val="FFFFFF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89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6"/>
          <p:cNvSpPr txBox="1"/>
          <p:nvPr>
            <p:ph type="title"/>
          </p:nvPr>
        </p:nvSpPr>
        <p:spPr>
          <a:xfrm>
            <a:off x="-202650" y="758000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1" name="Google Shape;91;p16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t/>
            </a:r>
            <a:endParaRPr/>
          </a:p>
        </p:txBody>
      </p:sp>
      <p:pic>
        <p:nvPicPr>
          <p:cNvPr id="92" name="Google Shape;92;p1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-3" y="0"/>
            <a:ext cx="4505256" cy="5143501"/>
          </a:xfrm>
          <a:prstGeom prst="rect">
            <a:avLst/>
          </a:prstGeom>
          <a:noFill/>
          <a:ln>
            <a:noFill/>
          </a:ln>
        </p:spPr>
      </p:pic>
      <p:pic>
        <p:nvPicPr>
          <p:cNvPr id="93" name="Google Shape;93;p16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505250" y="2571750"/>
            <a:ext cx="4638750" cy="2700350"/>
          </a:xfrm>
          <a:prstGeom prst="rect">
            <a:avLst/>
          </a:prstGeom>
          <a:noFill/>
          <a:ln>
            <a:noFill/>
          </a:ln>
        </p:spPr>
      </p:pic>
      <p:sp>
        <p:nvSpPr>
          <p:cNvPr id="94" name="Google Shape;94;p16"/>
          <p:cNvSpPr txBox="1"/>
          <p:nvPr/>
        </p:nvSpPr>
        <p:spPr>
          <a:xfrm>
            <a:off x="4095600" y="54775"/>
            <a:ext cx="5048400" cy="2601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99110" rtl="0" algn="l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" sz="21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Дидактична гра «Знайди відмінності».  Шукаємо та називаємо англійською відмінності між двома картинками. Можна виготовити у друкованому варіанті або застосувати ТЗН. </a:t>
            </a:r>
            <a:endParaRPr sz="2100">
              <a:highlight>
                <a:srgbClr val="FFFFFF"/>
              </a:highlight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98" name="Shape 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Google Shape;99;p17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0" name="Google Shape;100;p17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t/>
            </a:r>
            <a:endParaRPr/>
          </a:p>
        </p:txBody>
      </p:sp>
      <p:pic>
        <p:nvPicPr>
          <p:cNvPr id="101" name="Google Shape;101;p1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-235437"/>
            <a:ext cx="9144000" cy="5614375"/>
          </a:xfrm>
          <a:prstGeom prst="rect">
            <a:avLst/>
          </a:prstGeom>
          <a:noFill/>
          <a:ln>
            <a:noFill/>
          </a:ln>
        </p:spPr>
      </p:pic>
      <p:sp>
        <p:nvSpPr>
          <p:cNvPr id="102" name="Google Shape;102;p17"/>
          <p:cNvSpPr txBox="1"/>
          <p:nvPr/>
        </p:nvSpPr>
        <p:spPr>
          <a:xfrm>
            <a:off x="783900" y="813775"/>
            <a:ext cx="7345800" cy="1945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99110" rtl="0" algn="ctr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" sz="2700"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Дидактична гра «Бінго!». Слухаємо дефініцію та закреслюємо слова. У кого співпав рядок чи стовпчик – виграв. </a:t>
            </a:r>
            <a:endParaRPr sz="2700">
              <a:highlight>
                <a:srgbClr val="FFFF00"/>
              </a:highlight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06" name="Shape 1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" name="Google Shape;107;p18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"/>
              <a:t>.</a:t>
            </a:r>
            <a:endParaRPr/>
          </a:p>
        </p:txBody>
      </p:sp>
      <p:sp>
        <p:nvSpPr>
          <p:cNvPr id="108" name="Google Shape;108;p18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rPr lang="ru"/>
              <a:t>.</a:t>
            </a:r>
            <a:endParaRPr/>
          </a:p>
        </p:txBody>
      </p:sp>
      <p:pic>
        <p:nvPicPr>
          <p:cNvPr id="109" name="Google Shape;109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922300" y="0"/>
            <a:ext cx="6319651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10" name="Google Shape;110;p18"/>
          <p:cNvSpPr txBox="1"/>
          <p:nvPr/>
        </p:nvSpPr>
        <p:spPr>
          <a:xfrm flipH="1">
            <a:off x="-549750" y="6000"/>
            <a:ext cx="3714900" cy="5131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99110" rtl="0" algn="ctr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" sz="30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Дидактична гра «Назви одним словом». Словесно-логічна лексична гра на поширення, активізацію та уточнення словникового запасу.</a:t>
            </a:r>
            <a:endParaRPr sz="3000">
              <a:highlight>
                <a:srgbClr val="FFFFFF"/>
              </a:highlight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14" name="Shape 1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Google Shape;115;p19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16" name="Google Shape;116;p19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t/>
            </a:r>
            <a:endParaRPr/>
          </a:p>
        </p:txBody>
      </p:sp>
      <p:pic>
        <p:nvPicPr>
          <p:cNvPr id="117" name="Google Shape;117;p19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" y="0"/>
            <a:ext cx="43247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18" name="Google Shape;118;p19"/>
          <p:cNvSpPr txBox="1"/>
          <p:nvPr/>
        </p:nvSpPr>
        <p:spPr>
          <a:xfrm>
            <a:off x="4324700" y="189250"/>
            <a:ext cx="4819500" cy="4781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" sz="31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Дидактична гра «Постав питання та вгадай предмет». Лексична гра. Закріплюємо вміння ставити загальні та спеціальні питання, а також відповідати на них. </a:t>
            </a:r>
            <a:endParaRPr sz="3100">
              <a:highlight>
                <a:srgbClr val="FFFFFF"/>
              </a:highlight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2" name="Shape 1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" name="Google Shape;123;p20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24" name="Google Shape;124;p20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t/>
            </a:r>
            <a:endParaRPr/>
          </a:p>
        </p:txBody>
      </p:sp>
      <p:pic>
        <p:nvPicPr>
          <p:cNvPr id="125" name="Google Shape;125;p20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9400" y="0"/>
            <a:ext cx="4972401" cy="51435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26" name="Google Shape;126;p20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820000" y="0"/>
            <a:ext cx="432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27" name="Google Shape;127;p20"/>
          <p:cNvSpPr txBox="1"/>
          <p:nvPr/>
        </p:nvSpPr>
        <p:spPr>
          <a:xfrm>
            <a:off x="899100" y="1408450"/>
            <a:ext cx="7345800" cy="2557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" sz="29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Дидактична гра «Вгадай за описом». Лексична гра, де ми вправляємо учнів у конструюванні описових висловлювань та закріплюємо лексичні теми.</a:t>
            </a:r>
            <a:endParaRPr sz="2900">
              <a:highlight>
                <a:srgbClr val="FFFFFF"/>
              </a:highlight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31" name="Shape 1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2" name="Google Shape;132;p2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33" name="Google Shape;133;p21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t/>
            </a:r>
            <a:endParaRPr/>
          </a:p>
        </p:txBody>
      </p:sp>
      <p:pic>
        <p:nvPicPr>
          <p:cNvPr id="134" name="Google Shape;134;p2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3930850" y="2129650"/>
            <a:ext cx="5213150" cy="3013848"/>
          </a:xfrm>
          <a:prstGeom prst="rect">
            <a:avLst/>
          </a:prstGeom>
          <a:noFill/>
          <a:ln>
            <a:noFill/>
          </a:ln>
        </p:spPr>
      </p:pic>
      <p:pic>
        <p:nvPicPr>
          <p:cNvPr id="135" name="Google Shape;135;p21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" y="0"/>
            <a:ext cx="37338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36" name="Google Shape;136;p21"/>
          <p:cNvSpPr txBox="1"/>
          <p:nvPr/>
        </p:nvSpPr>
        <p:spPr>
          <a:xfrm>
            <a:off x="1798200" y="170200"/>
            <a:ext cx="7345800" cy="1903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lnSpc>
                <a:spcPct val="10791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" sz="21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Дидактична гра «Що зникло?». Настільно-друкована гра. Малюнки виставити на дошці в довільному порядку та забирати по одному, поки учні заплющили очі. Вправляємо пам’ять та активізуємо словниковий запас. </a:t>
            </a:r>
            <a:endParaRPr sz="2100">
              <a:highlight>
                <a:srgbClr val="FFFFFF"/>
              </a:highlight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40" name="Shape 1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1" name="Google Shape;141;p22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42" name="Google Shape;142;p22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t/>
            </a:r>
            <a:endParaRPr/>
          </a:p>
        </p:txBody>
      </p:sp>
      <p:pic>
        <p:nvPicPr>
          <p:cNvPr id="143" name="Google Shape;143;p2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0" cy="5230200"/>
          </a:xfrm>
          <a:prstGeom prst="rect">
            <a:avLst/>
          </a:prstGeom>
          <a:noFill/>
          <a:ln>
            <a:noFill/>
          </a:ln>
        </p:spPr>
      </p:pic>
      <p:sp>
        <p:nvSpPr>
          <p:cNvPr id="144" name="Google Shape;144;p22"/>
          <p:cNvSpPr txBox="1"/>
          <p:nvPr/>
        </p:nvSpPr>
        <p:spPr>
          <a:xfrm>
            <a:off x="0" y="3884950"/>
            <a:ext cx="9030000" cy="1416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ru" sz="2000">
                <a:highlight>
                  <a:srgbClr val="FFFFFF"/>
                </a:highlight>
              </a:rPr>
              <a:t>Дидактична гра «В який кошик покладемо?». Настільно-друкована граматична гра. Закріплюємо граматичні теми, важкі для запам’ятовування, через наочний розподіл слів на групи за типом утворення закінчення множини.</a:t>
            </a:r>
            <a:endParaRPr sz="2000">
              <a:highlight>
                <a:srgbClr val="FFFFFF"/>
              </a:highlight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48" name="Shape 1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9" name="Google Shape;149;p23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"/>
              <a:t>.</a:t>
            </a:r>
            <a:endParaRPr/>
          </a:p>
        </p:txBody>
      </p:sp>
      <p:sp>
        <p:nvSpPr>
          <p:cNvPr id="150" name="Google Shape;150;p23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rPr lang="ru"/>
              <a:t>.</a:t>
            </a:r>
            <a:endParaRPr/>
          </a:p>
        </p:txBody>
      </p:sp>
      <p:pic>
        <p:nvPicPr>
          <p:cNvPr id="151" name="Google Shape;151;p2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181950" y="0"/>
            <a:ext cx="3962050" cy="51435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52" name="Google Shape;152;p23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0" y="2482975"/>
            <a:ext cx="5067651" cy="2660525"/>
          </a:xfrm>
          <a:prstGeom prst="rect">
            <a:avLst/>
          </a:prstGeom>
          <a:noFill/>
          <a:ln>
            <a:noFill/>
          </a:ln>
        </p:spPr>
      </p:pic>
      <p:sp>
        <p:nvSpPr>
          <p:cNvPr id="153" name="Google Shape;153;p23"/>
          <p:cNvSpPr txBox="1"/>
          <p:nvPr/>
        </p:nvSpPr>
        <p:spPr>
          <a:xfrm>
            <a:off x="-571150" y="0"/>
            <a:ext cx="5638800" cy="2705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99110" rtl="0" algn="ctr">
              <a:lnSpc>
                <a:spcPct val="107916"/>
              </a:lnSpc>
              <a:spcBef>
                <a:spcPts val="0"/>
              </a:spcBef>
              <a:spcAft>
                <a:spcPts val="800"/>
              </a:spcAft>
              <a:buNone/>
            </a:pPr>
            <a:r>
              <a:rPr lang="ru" sz="1700">
                <a:solidFill>
                  <a:schemeClr val="dk1"/>
                </a:solidFill>
                <a:highlight>
                  <a:srgbClr val="FFFFFF"/>
                </a:highlight>
                <a:latin typeface="Calibri"/>
                <a:ea typeface="Calibri"/>
                <a:cs typeface="Calibri"/>
                <a:sym typeface="Calibri"/>
              </a:rPr>
              <a:t>Дидактична гра «Екскурсовод». Сюжетно-рольова гра лексичної спрямованості. За допомогою проектора відтворюємо зображення певного об’єкту та пропонуємо дітям стати туристами, які оглядатимуть пам’ятку та ставитимуть питання екскурсоводу. В ролі екскурсовода, в залежності від рівня підготовки класу, або учні, або вчитель.</a:t>
            </a:r>
            <a:endParaRPr sz="1700">
              <a:highlight>
                <a:srgbClr val="FFFFFF"/>
              </a:highlight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7" name="Shape 1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" name="Google Shape;158;p24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59" name="Google Shape;159;p24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1200"/>
              </a:spcAft>
              <a:buNone/>
            </a:pPr>
            <a:r>
              <a:t/>
            </a:r>
            <a:endParaRPr/>
          </a:p>
        </p:txBody>
      </p:sp>
      <p:pic>
        <p:nvPicPr>
          <p:cNvPr id="160" name="Google Shape;160;p2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0"/>
            <a:ext cx="9144000" cy="5751849"/>
          </a:xfrm>
          <a:prstGeom prst="rect">
            <a:avLst/>
          </a:prstGeom>
          <a:noFill/>
          <a:ln>
            <a:noFill/>
          </a:ln>
        </p:spPr>
      </p:pic>
      <p:sp>
        <p:nvSpPr>
          <p:cNvPr id="161" name="Google Shape;161;p24"/>
          <p:cNvSpPr txBox="1"/>
          <p:nvPr/>
        </p:nvSpPr>
        <p:spPr>
          <a:xfrm>
            <a:off x="-18700" y="5351800"/>
            <a:ext cx="9144000" cy="400200"/>
          </a:xfrm>
          <a:prstGeom prst="rect">
            <a:avLst/>
          </a:prstGeom>
          <a:noFill/>
          <a:ln cap="flat" cmpd="sng" w="9525">
            <a:solidFill>
              <a:srgbClr val="FFFFFF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highlight>
                <a:srgbClr val="FFFFFF"/>
              </a:highlight>
            </a:endParaRPr>
          </a:p>
        </p:txBody>
      </p:sp>
      <p:pic>
        <p:nvPicPr>
          <p:cNvPr id="162" name="Google Shape;162;p24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 flipH="1" rot="10800000">
            <a:off x="350" y="5351800"/>
            <a:ext cx="9144000" cy="4000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